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9" r:id="rId5"/>
    <p:sldId id="270" r:id="rId6"/>
    <p:sldId id="271" r:id="rId7"/>
    <p:sldId id="272" r:id="rId8"/>
  </p:sldIdLst>
  <p:sldSz cx="9144000" cy="6858000" type="screen4x3"/>
  <p:notesSz cx="6400800" cy="8686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25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86"/>
    <p:restoredTop sz="94649"/>
  </p:normalViewPr>
  <p:slideViewPr>
    <p:cSldViewPr snapToGrid="0" snapToObjects="1">
      <p:cViewPr varScale="1">
        <p:scale>
          <a:sx n="67" d="100"/>
          <a:sy n="67" d="100"/>
        </p:scale>
        <p:origin x="1470" y="60"/>
      </p:cViewPr>
      <p:guideLst>
        <p:guide orient="horz" pos="2160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18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865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608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809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151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959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121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62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752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00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4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C5F76-0CDA-5B43-9CCE-96E5C9CCAB87}" type="datetimeFigureOut">
              <a:rPr lang="en-US" smtClean="0"/>
              <a:t>7/8/2019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9B792-A2E6-D04B-89A5-CD76D22AA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3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85800" y="1229739"/>
            <a:ext cx="7772400" cy="48707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dirty="0" smtClean="0">
                <a:solidFill>
                  <a:srgbClr val="BD252B"/>
                </a:solidFill>
              </a:rPr>
              <a:t>Unit 1.7</a:t>
            </a:r>
            <a:br>
              <a:rPr lang="en-GB" sz="6000" dirty="0" smtClean="0">
                <a:solidFill>
                  <a:srgbClr val="BD252B"/>
                </a:solidFill>
              </a:rPr>
            </a:br>
            <a:r>
              <a:rPr lang="en-GB" sz="6000" dirty="0">
                <a:solidFill>
                  <a:srgbClr val="BD252B"/>
                </a:solidFill>
                <a:latin typeface="Calibri" panose="020F0502020204030204" pitchFamily="34" charset="0"/>
              </a:rPr>
              <a:t>Speeches</a:t>
            </a:r>
            <a:r>
              <a:rPr lang="en-GB" sz="6000" dirty="0" smtClean="0">
                <a:solidFill>
                  <a:srgbClr val="BD252B"/>
                </a:solidFill>
              </a:rPr>
              <a:t/>
            </a:r>
            <a:br>
              <a:rPr lang="en-GB" sz="6000" dirty="0" smtClean="0">
                <a:solidFill>
                  <a:srgbClr val="BD252B"/>
                </a:solidFill>
              </a:rPr>
            </a:br>
            <a:r>
              <a:rPr lang="en-GB" sz="1100" b="1" i="1" dirty="0" smtClean="0"/>
              <a:t/>
            </a:r>
            <a:br>
              <a:rPr lang="en-GB" sz="1100" b="1" i="1" dirty="0" smtClean="0"/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Extension activity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809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29739"/>
            <a:ext cx="7772400" cy="4870726"/>
          </a:xfrm>
        </p:spPr>
        <p:txBody>
          <a:bodyPr>
            <a:noAutofit/>
          </a:bodyPr>
          <a:lstStyle/>
          <a:p>
            <a:pPr algn="l"/>
            <a:r>
              <a:rPr lang="en-US" sz="1800" dirty="0">
                <a:latin typeface="+mn-lt"/>
              </a:rPr>
              <a:t>Unit 1.7 introduces the idea of ‘appeal’. It considers three kinds of appeal:</a:t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r>
              <a:rPr lang="en-US" sz="1800" dirty="0" smtClean="0">
                <a:latin typeface="+mn-lt"/>
              </a:rPr>
              <a:t>•	</a:t>
            </a:r>
            <a:r>
              <a:rPr lang="en-US" sz="1800" b="1" dirty="0" smtClean="0">
                <a:latin typeface="+mn-lt"/>
              </a:rPr>
              <a:t>Ethos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is an appeal to an audience’s sense of </a:t>
            </a:r>
            <a:r>
              <a:rPr lang="en-US" sz="1800" dirty="0" smtClean="0">
                <a:latin typeface="+mn-lt"/>
              </a:rPr>
              <a:t>ethics. </a:t>
            </a:r>
            <a:r>
              <a:rPr lang="en-US" sz="1800" dirty="0">
                <a:latin typeface="+mn-lt"/>
              </a:rPr>
              <a:t>To what moral principles </a:t>
            </a:r>
            <a:r>
              <a:rPr lang="en-US" sz="1800" dirty="0" smtClean="0">
                <a:latin typeface="+mn-lt"/>
              </a:rPr>
              <a:t>	does a speaker </a:t>
            </a:r>
            <a:r>
              <a:rPr lang="en-US" sz="1800" dirty="0">
                <a:latin typeface="+mn-lt"/>
              </a:rPr>
              <a:t>refer to or appeal to?</a:t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•	</a:t>
            </a:r>
            <a:r>
              <a:rPr lang="en-US" sz="1800" b="1" dirty="0" smtClean="0">
                <a:latin typeface="+mn-lt"/>
              </a:rPr>
              <a:t>Pathos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is an appeal to an audience’s emotions. How does a speech evoke an </a:t>
            </a:r>
            <a:r>
              <a:rPr lang="en-US" sz="1800" dirty="0" smtClean="0">
                <a:latin typeface="+mn-lt"/>
              </a:rPr>
              <a:t>	emotional </a:t>
            </a:r>
            <a:r>
              <a:rPr lang="en-US" sz="1800" dirty="0">
                <a:latin typeface="+mn-lt"/>
              </a:rPr>
              <a:t>response?</a:t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•	</a:t>
            </a:r>
            <a:r>
              <a:rPr lang="en-US" sz="1800" b="1" dirty="0" smtClean="0">
                <a:latin typeface="+mn-lt"/>
              </a:rPr>
              <a:t>Logos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is an appeal to logic. How does a speaker present a convincing logical </a:t>
            </a:r>
            <a:r>
              <a:rPr lang="en-US" sz="1800" dirty="0" smtClean="0">
                <a:latin typeface="+mn-lt"/>
              </a:rPr>
              <a:t>	argument</a:t>
            </a:r>
            <a:r>
              <a:rPr lang="en-US" sz="1800" dirty="0">
                <a:latin typeface="+mn-lt"/>
              </a:rPr>
              <a:t>? How does a speaker reason with </a:t>
            </a:r>
            <a:r>
              <a:rPr lang="en-US" sz="1800" dirty="0" smtClean="0">
                <a:latin typeface="+mn-lt"/>
              </a:rPr>
              <a:t>their </a:t>
            </a:r>
            <a:r>
              <a:rPr lang="en-US" sz="1800" dirty="0">
                <a:latin typeface="+mn-lt"/>
              </a:rPr>
              <a:t>audience?</a:t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These forms of appeal are most often used in the analysis of rhetorical events, such as speeches. Could they be used in other ways?</a:t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/>
            </a:r>
            <a:br>
              <a:rPr lang="en-US" sz="1800" dirty="0">
                <a:latin typeface="+mn-lt"/>
              </a:rPr>
            </a:br>
            <a:r>
              <a:rPr lang="en-US" sz="1800" dirty="0">
                <a:latin typeface="+mn-lt"/>
              </a:rPr>
              <a:t>As a class, consider and discuss the following texts from earlier units of study. How can they be </a:t>
            </a:r>
            <a:r>
              <a:rPr lang="en-US" sz="1800" dirty="0" err="1">
                <a:latin typeface="+mn-lt"/>
              </a:rPr>
              <a:t>analysed</a:t>
            </a:r>
            <a:r>
              <a:rPr lang="en-US" sz="1800" dirty="0">
                <a:latin typeface="+mn-lt"/>
              </a:rPr>
              <a:t> using the three methods of appeal – ethos, </a:t>
            </a:r>
            <a:r>
              <a:rPr lang="en-US" sz="1800" dirty="0" smtClean="0">
                <a:latin typeface="+mn-lt"/>
              </a:rPr>
              <a:t>pathos and </a:t>
            </a:r>
            <a:r>
              <a:rPr lang="en-US" sz="1800" dirty="0">
                <a:latin typeface="+mn-lt"/>
              </a:rPr>
              <a:t>logos?</a:t>
            </a:r>
            <a:br>
              <a:rPr lang="en-US" sz="1800" dirty="0">
                <a:latin typeface="+mn-lt"/>
              </a:rPr>
            </a:br>
            <a:endParaRPr lang="en-US" sz="18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00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9723"/>
            <a:ext cx="7772400" cy="4870726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en-US" sz="2000" dirty="0" smtClean="0">
                <a:latin typeface="+mn-lt"/>
              </a:rPr>
              <a:t>Advertisement – </a:t>
            </a:r>
            <a:r>
              <a:rPr lang="en-US" sz="2000" b="1" dirty="0">
                <a:latin typeface="+mn-lt"/>
              </a:rPr>
              <a:t>Air pollution kills 60,000 people a year</a:t>
            </a:r>
            <a:r>
              <a:rPr lang="en-GB" sz="2000" dirty="0">
                <a:latin typeface="+mn-lt"/>
              </a:rPr>
              <a:t/>
            </a:r>
            <a:br>
              <a:rPr lang="en-GB" sz="2000" dirty="0">
                <a:latin typeface="+mn-lt"/>
              </a:rPr>
            </a:br>
            <a:r>
              <a:rPr lang="en-US" sz="2000" dirty="0">
                <a:latin typeface="+mn-lt"/>
              </a:rPr>
              <a:t>National Resources Defense </a:t>
            </a:r>
            <a:r>
              <a:rPr lang="en-US" sz="2000" dirty="0" smtClean="0">
                <a:latin typeface="+mn-lt"/>
              </a:rPr>
              <a:t>Council 2011</a:t>
            </a:r>
            <a:r>
              <a:rPr lang="en-GB" sz="2000" dirty="0">
                <a:latin typeface="+mn-lt"/>
              </a:rPr>
              <a:t/>
            </a:r>
            <a:br>
              <a:rPr lang="en-GB" sz="2000" dirty="0">
                <a:latin typeface="+mn-lt"/>
              </a:rPr>
            </a:br>
            <a:r>
              <a:rPr lang="en-GB" sz="2700" b="1" i="1" dirty="0" smtClean="0"/>
              <a:t/>
            </a:r>
            <a:br>
              <a:rPr lang="en-GB" sz="2700" b="1" i="1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673" y="790833"/>
            <a:ext cx="2871787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65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5533"/>
            <a:ext cx="7772400" cy="4870726"/>
          </a:xfrm>
        </p:spPr>
        <p:txBody>
          <a:bodyPr>
            <a:noAutofit/>
          </a:bodyPr>
          <a:lstStyle/>
          <a:p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/>
            </a:r>
            <a:br>
              <a:rPr lang="en-US" sz="1800" dirty="0" smtClean="0">
                <a:latin typeface="+mn-lt"/>
              </a:rPr>
            </a:br>
            <a:r>
              <a:rPr lang="en-US" sz="1800" dirty="0" smtClean="0">
                <a:latin typeface="+mn-lt"/>
              </a:rPr>
              <a:t>Advertisement –  </a:t>
            </a:r>
            <a:r>
              <a:rPr lang="en-US" sz="1800" b="1" dirty="0" smtClean="0">
                <a:latin typeface="+mn-lt"/>
              </a:rPr>
              <a:t>Go from place to place. Without going </a:t>
            </a:r>
            <a:r>
              <a:rPr lang="en-US" sz="1800" b="1" dirty="0" smtClean="0">
                <a:latin typeface="+mn-lt"/>
              </a:rPr>
              <a:t>from</a:t>
            </a:r>
            <a:br>
              <a:rPr lang="en-US" sz="1800" b="1" dirty="0" smtClean="0">
                <a:latin typeface="+mn-lt"/>
              </a:rPr>
            </a:br>
            <a:r>
              <a:rPr lang="en-US" sz="1800" b="1" dirty="0" smtClean="0">
                <a:latin typeface="+mn-lt"/>
              </a:rPr>
              <a:t> </a:t>
            </a:r>
            <a:r>
              <a:rPr lang="en-US" sz="1800" b="1" dirty="0" smtClean="0">
                <a:latin typeface="+mn-lt"/>
              </a:rPr>
              <a:t>pump to pump! </a:t>
            </a:r>
            <a:r>
              <a:rPr lang="en-GB" sz="1800" dirty="0" smtClean="0">
                <a:latin typeface="+mn-lt"/>
              </a:rPr>
              <a:t/>
            </a:r>
            <a:br>
              <a:rPr lang="en-GB" sz="1800" dirty="0" smtClean="0">
                <a:latin typeface="+mn-lt"/>
              </a:rPr>
            </a:br>
            <a:r>
              <a:rPr lang="en-US" sz="1800" dirty="0">
                <a:latin typeface="+mn-lt"/>
              </a:rPr>
              <a:t>Tata </a:t>
            </a:r>
            <a:r>
              <a:rPr lang="en-US" sz="1800" dirty="0" smtClean="0">
                <a:latin typeface="+mn-lt"/>
              </a:rPr>
              <a:t>motors 2010</a:t>
            </a:r>
            <a:endParaRPr lang="en-US" sz="18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528" y="862013"/>
            <a:ext cx="4014944" cy="445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122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9723"/>
            <a:ext cx="7772400" cy="4870726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095416"/>
            <a:ext cx="6553200" cy="43414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38877" y="5483124"/>
            <a:ext cx="48176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Cartoon - </a:t>
            </a:r>
            <a:r>
              <a:rPr lang="en-GB" b="1" dirty="0"/>
              <a:t>The New and Improved 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Authoritarian </a:t>
            </a:r>
            <a:r>
              <a:rPr lang="en-GB" b="1" dirty="0"/>
              <a:t>Russia</a:t>
            </a:r>
            <a:endParaRPr lang="en-GB" dirty="0"/>
          </a:p>
          <a:p>
            <a:pPr algn="ctr"/>
            <a:r>
              <a:rPr lang="en-US" dirty="0"/>
              <a:t>Kevin </a:t>
            </a:r>
            <a:r>
              <a:rPr lang="en-US" dirty="0" err="1" smtClean="0"/>
              <a:t>Kallaugher</a:t>
            </a:r>
            <a:r>
              <a:rPr lang="en-GB" dirty="0"/>
              <a:t> </a:t>
            </a:r>
            <a:r>
              <a:rPr lang="en-GB" dirty="0" smtClean="0"/>
              <a:t>2007</a:t>
            </a:r>
            <a:endParaRPr lang="en-GB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057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9723"/>
            <a:ext cx="7772400" cy="4870726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346" y="742950"/>
            <a:ext cx="3709307" cy="46958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058715" y="5485231"/>
            <a:ext cx="5026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Cartoon - </a:t>
            </a:r>
            <a:r>
              <a:rPr lang="en-GB" b="1" dirty="0"/>
              <a:t>Calvin and Hobbes: ‘How come we play war and not peace</a:t>
            </a:r>
            <a:r>
              <a:rPr lang="en-GB" b="1" dirty="0" smtClean="0"/>
              <a:t>?’ </a:t>
            </a:r>
            <a:endParaRPr lang="en-GB" dirty="0"/>
          </a:p>
          <a:p>
            <a:pPr algn="ctr"/>
            <a:r>
              <a:rPr lang="en-GB" dirty="0"/>
              <a:t>Bill </a:t>
            </a:r>
            <a:r>
              <a:rPr lang="en-GB" dirty="0" smtClean="0"/>
              <a:t>Watterson 1986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96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9723"/>
            <a:ext cx="7772400" cy="4870726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8794" y="6486265"/>
            <a:ext cx="8289406" cy="17682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sz="800" dirty="0">
                <a:solidFill>
                  <a:schemeClr val="tx1"/>
                </a:solidFill>
              </a:rPr>
              <a:t>© Cambridge University Press </a:t>
            </a:r>
            <a:r>
              <a:rPr lang="en-US" sz="800" dirty="0" smtClean="0">
                <a:solidFill>
                  <a:schemeClr val="tx1"/>
                </a:solidFill>
              </a:rPr>
              <a:t>201</a:t>
            </a:r>
            <a:r>
              <a:rPr lang="en-GB" sz="800" dirty="0" smtClean="0">
                <a:solidFill>
                  <a:schemeClr val="tx1"/>
                </a:solidFill>
              </a:rPr>
              <a:t>9</a:t>
            </a:r>
            <a:endParaRPr lang="en-GB" sz="800" dirty="0">
              <a:solidFill>
                <a:schemeClr val="tx1"/>
              </a:solidFill>
            </a:endParaRPr>
          </a:p>
          <a:p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1904EB-909E-3847-9C9F-04BB54080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8460" y="890762"/>
            <a:ext cx="3048000" cy="4572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76745" y="5711342"/>
            <a:ext cx="3771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Street art - </a:t>
            </a:r>
            <a:r>
              <a:rPr lang="en-US" b="1" dirty="0"/>
              <a:t>No </a:t>
            </a:r>
            <a:r>
              <a:rPr lang="en-US" b="1" dirty="0" smtClean="0"/>
              <a:t>Trespassing</a:t>
            </a:r>
            <a:r>
              <a:rPr lang="en-GB" dirty="0"/>
              <a:t> </a:t>
            </a:r>
            <a:r>
              <a:rPr lang="en-GB" dirty="0" smtClean="0"/>
              <a:t>by </a:t>
            </a:r>
            <a:r>
              <a:rPr lang="en-US" dirty="0" smtClean="0"/>
              <a:t>Banksy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636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92</Words>
  <Application>Microsoft Office PowerPoint</Application>
  <PresentationFormat>On-screen Show 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Unit 1.7 introduces the idea of ‘appeal’. It considers three kinds of appeal:  • Ethos is an appeal to an audience’s sense of ethics. To what moral principles  does a speaker refer to or appeal to?  • Pathos is an appeal to an audience’s emotions. How does a speech evoke an  emotional response?  • Logos is an appeal to logic. How does a speaker present a convincing logical  argument? How does a speaker reason with their audience?  These forms of appeal are most often used in the analysis of rhetorical events, such as speeches. Could they be used in other ways?  As a class, consider and discuss the following texts from earlier units of study. How can they be analysed using the three methods of appeal – ethos, pathos and logos? </vt:lpstr>
      <vt:lpstr>               Advertisement – Air pollution kills 60,000 people a year National Resources Defense Council 2011  </vt:lpstr>
      <vt:lpstr>           Advertisement –  Go from place to place. Without going from  pump to pump!  Tata motors 2010</vt:lpstr>
      <vt:lpstr>             </vt:lpstr>
      <vt:lpstr>             </vt:lpstr>
      <vt:lpstr>             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Coles</dc:creator>
  <cp:lastModifiedBy>Prabhakaran Pandian</cp:lastModifiedBy>
  <cp:revision>25</cp:revision>
  <cp:lastPrinted>2019-07-08T09:15:34Z</cp:lastPrinted>
  <dcterms:created xsi:type="dcterms:W3CDTF">2015-10-09T19:32:27Z</dcterms:created>
  <dcterms:modified xsi:type="dcterms:W3CDTF">2019-07-08T09:15:49Z</dcterms:modified>
</cp:coreProperties>
</file>